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2" r:id="rId8"/>
    <p:sldId id="262" r:id="rId9"/>
    <p:sldId id="263" r:id="rId10"/>
    <p:sldId id="267" r:id="rId11"/>
    <p:sldId id="276" r:id="rId12"/>
    <p:sldId id="278" r:id="rId13"/>
    <p:sldId id="279" r:id="rId14"/>
    <p:sldId id="287" r:id="rId15"/>
    <p:sldId id="281" r:id="rId16"/>
    <p:sldId id="299" r:id="rId17"/>
    <p:sldId id="289" r:id="rId18"/>
    <p:sldId id="290" r:id="rId19"/>
    <p:sldId id="291" r:id="rId20"/>
    <p:sldId id="292" r:id="rId21"/>
    <p:sldId id="268" r:id="rId22"/>
    <p:sldId id="272" r:id="rId23"/>
    <p:sldId id="293" r:id="rId24"/>
    <p:sldId id="294" r:id="rId25"/>
    <p:sldId id="297" r:id="rId26"/>
    <p:sldId id="296" r:id="rId27"/>
    <p:sldId id="295" r:id="rId28"/>
    <p:sldId id="298" r:id="rId29"/>
    <p:sldId id="300" r:id="rId30"/>
    <p:sldId id="301" r:id="rId31"/>
    <p:sldId id="273" r:id="rId32"/>
    <p:sldId id="274" r:id="rId33"/>
    <p:sldId id="269" r:id="rId34"/>
    <p:sldId id="270" r:id="rId35"/>
    <p:sldId id="271" r:id="rId36"/>
    <p:sldId id="275" r:id="rId37"/>
    <p:sldId id="277" r:id="rId38"/>
    <p:sldId id="280" r:id="rId39"/>
    <p:sldId id="282" r:id="rId40"/>
    <p:sldId id="285" r:id="rId41"/>
    <p:sldId id="284" r:id="rId42"/>
    <p:sldId id="283" r:id="rId43"/>
    <p:sldId id="288" r:id="rId44"/>
    <p:sldId id="264" r:id="rId45"/>
    <p:sldId id="265" r:id="rId46"/>
    <p:sldId id="266" r:id="rId47"/>
    <p:sldId id="3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  <p14:sldId id="257"/>
            <p14:sldId id="258"/>
            <p14:sldId id="259"/>
            <p14:sldId id="260"/>
            <p14:sldId id="261"/>
            <p14:sldId id="302"/>
            <p14:sldId id="262"/>
            <p14:sldId id="263"/>
          </p14:sldIdLst>
        </p14:section>
        <p14:section name="StatsGeneral" id="{31216607-4FC7-734F-B928-3F8EBE2F978B}">
          <p14:sldIdLst>
            <p14:sldId id="267"/>
          </p14:sldIdLst>
        </p14:section>
        <p14:section name="DataType" id="{F2F012C8-E7D8-1C43-8BB4-C490061F883C}">
          <p14:sldIdLst>
            <p14:sldId id="276"/>
            <p14:sldId id="278"/>
            <p14:sldId id="279"/>
            <p14:sldId id="287"/>
            <p14:sldId id="281"/>
            <p14:sldId id="299"/>
            <p14:sldId id="289"/>
            <p14:sldId id="290"/>
            <p14:sldId id="291"/>
            <p14:sldId id="292"/>
            <p14:sldId id="268"/>
            <p14:sldId id="272"/>
            <p14:sldId id="293"/>
            <p14:sldId id="294"/>
            <p14:sldId id="297"/>
            <p14:sldId id="296"/>
            <p14:sldId id="295"/>
            <p14:sldId id="298"/>
          </p14:sldIdLst>
        </p14:section>
        <p14:section name="t" id="{2C7EA889-2BD7-D743-A4DA-A3DE54A78EA1}">
          <p14:sldIdLst>
            <p14:sldId id="300"/>
            <p14:sldId id="301"/>
            <p14:sldId id="273"/>
            <p14:sldId id="274"/>
          </p14:sldIdLst>
        </p14:section>
        <p14:section name="Distribution" id="{0A323C15-3EA0-384D-9993-03EE008BBE5E}">
          <p14:sldIdLst>
            <p14:sldId id="269"/>
            <p14:sldId id="270"/>
            <p14:sldId id="271"/>
            <p14:sldId id="275"/>
            <p14:sldId id="277"/>
          </p14:sldIdLst>
        </p14:section>
        <p14:section name="Regression" id="{3B960105-4688-4E47-B89A-60955D4DC1DB}">
          <p14:sldIdLst>
            <p14:sldId id="280"/>
            <p14:sldId id="282"/>
            <p14:sldId id="285"/>
            <p14:sldId id="284"/>
            <p14:sldId id="283"/>
            <p14:sldId id="288"/>
          </p14:sldIdLst>
        </p14:section>
        <p14:section name="Bayes" id="{8085EAA6-FDDA-CA4B-9284-D07640F804C2}">
          <p14:sldIdLst>
            <p14:sldId id="264"/>
            <p14:sldId id="265"/>
            <p14:sldId id="266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GDP</a:t>
            </a:r>
            <a:r>
              <a:rPr lang="zh-CN" altLang="en-US"/>
              <a:t> </a:t>
            </a:r>
            <a:r>
              <a:rPr lang="en-US" altLang="zh-CN"/>
              <a:t>ranking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ranking'!$C$2:$C$51</c:f>
              <c:numCache>
                <c:formatCode>#,##0.00</c:formatCode>
                <c:ptCount val="50"/>
                <c:pt idx="0">
                  <c:v>21482.41</c:v>
                </c:pt>
                <c:pt idx="1">
                  <c:v>14172.2</c:v>
                </c:pt>
                <c:pt idx="2">
                  <c:v>5220.57</c:v>
                </c:pt>
                <c:pt idx="3">
                  <c:v>4117.07</c:v>
                </c:pt>
                <c:pt idx="4">
                  <c:v>2957.72</c:v>
                </c:pt>
                <c:pt idx="5">
                  <c:v>2844.7</c:v>
                </c:pt>
                <c:pt idx="6">
                  <c:v>2809.91</c:v>
                </c:pt>
                <c:pt idx="7">
                  <c:v>2112.8000000000002</c:v>
                </c:pt>
                <c:pt idx="8">
                  <c:v>1929.71</c:v>
                </c:pt>
                <c:pt idx="9">
                  <c:v>1820.36</c:v>
                </c:pt>
                <c:pt idx="10">
                  <c:v>1699.68</c:v>
                </c:pt>
                <c:pt idx="11">
                  <c:v>1649.21</c:v>
                </c:pt>
                <c:pt idx="12">
                  <c:v>1474.12</c:v>
                </c:pt>
                <c:pt idx="13">
                  <c:v>1464.41</c:v>
                </c:pt>
                <c:pt idx="14">
                  <c:v>1242.3900000000001</c:v>
                </c:pt>
                <c:pt idx="15">
                  <c:v>1066.8399999999999</c:v>
                </c:pt>
                <c:pt idx="16" formatCode="General">
                  <c:v>933.18</c:v>
                </c:pt>
                <c:pt idx="17" formatCode="General">
                  <c:v>795.58</c:v>
                </c:pt>
                <c:pt idx="18" formatCode="General">
                  <c:v>731.14</c:v>
                </c:pt>
                <c:pt idx="19" formatCode="General">
                  <c:v>631.16</c:v>
                </c:pt>
                <c:pt idx="20" formatCode="General">
                  <c:v>626.72</c:v>
                </c:pt>
                <c:pt idx="21" formatCode="General">
                  <c:v>581.29</c:v>
                </c:pt>
                <c:pt idx="22" formatCode="General">
                  <c:v>563.24</c:v>
                </c:pt>
                <c:pt idx="23" formatCode="General">
                  <c:v>545.19000000000005</c:v>
                </c:pt>
                <c:pt idx="24" formatCode="General">
                  <c:v>524.25</c:v>
                </c:pt>
                <c:pt idx="25" formatCode="General">
                  <c:v>469.66</c:v>
                </c:pt>
                <c:pt idx="26" formatCode="General">
                  <c:v>455.59</c:v>
                </c:pt>
                <c:pt idx="27" formatCode="General">
                  <c:v>448.46</c:v>
                </c:pt>
                <c:pt idx="28" formatCode="General">
                  <c:v>447.01</c:v>
                </c:pt>
                <c:pt idx="29" formatCode="General">
                  <c:v>408.03</c:v>
                </c:pt>
                <c:pt idx="30" formatCode="General">
                  <c:v>385.53</c:v>
                </c:pt>
                <c:pt idx="31" formatCode="General">
                  <c:v>380.86</c:v>
                </c:pt>
                <c:pt idx="32" formatCode="General">
                  <c:v>379.8</c:v>
                </c:pt>
                <c:pt idx="33" formatCode="General">
                  <c:v>376.13</c:v>
                </c:pt>
                <c:pt idx="34" formatCode="General">
                  <c:v>372.63</c:v>
                </c:pt>
                <c:pt idx="35" formatCode="General">
                  <c:v>362.15</c:v>
                </c:pt>
                <c:pt idx="36" formatCode="General">
                  <c:v>359.62</c:v>
                </c:pt>
                <c:pt idx="37" formatCode="General">
                  <c:v>355.16</c:v>
                </c:pt>
                <c:pt idx="38" formatCode="General">
                  <c:v>354.31</c:v>
                </c:pt>
                <c:pt idx="39" formatCode="General">
                  <c:v>333.6</c:v>
                </c:pt>
                <c:pt idx="40" formatCode="General">
                  <c:v>313.51</c:v>
                </c:pt>
                <c:pt idx="41" formatCode="General">
                  <c:v>305.56</c:v>
                </c:pt>
                <c:pt idx="42" formatCode="General">
                  <c:v>298.31</c:v>
                </c:pt>
                <c:pt idx="43" formatCode="General">
                  <c:v>298.14999999999998</c:v>
                </c:pt>
                <c:pt idx="44" formatCode="General">
                  <c:v>282.01</c:v>
                </c:pt>
                <c:pt idx="45" formatCode="General">
                  <c:v>266.24</c:v>
                </c:pt>
                <c:pt idx="46" formatCode="General">
                  <c:v>264.5</c:v>
                </c:pt>
                <c:pt idx="47" formatCode="General">
                  <c:v>250.07</c:v>
                </c:pt>
                <c:pt idx="48" formatCode="General">
                  <c:v>248.84</c:v>
                </c:pt>
                <c:pt idx="49" formatCode="General">
                  <c:v>242.83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E-4142-9E04-88328EC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381824"/>
        <c:axId val="1125487040"/>
      </c:barChart>
      <c:catAx>
        <c:axId val="11253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87040"/>
        <c:crosses val="autoZero"/>
        <c:auto val="1"/>
        <c:lblAlgn val="ctr"/>
        <c:lblOffset val="100"/>
        <c:noMultiLvlLbl val="0"/>
      </c:catAx>
      <c:valAx>
        <c:axId val="112548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8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ranking'!$D$1</c:f>
              <c:strCache>
                <c:ptCount val="1"/>
                <c:pt idx="0">
                  <c:v>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ranking'!$D$2:$D$51</c:f>
              <c:numCache>
                <c:formatCode>General</c:formatCode>
                <c:ptCount val="50"/>
                <c:pt idx="0">
                  <c:v>24.4</c:v>
                </c:pt>
                <c:pt idx="1">
                  <c:v>16.100000000000001</c:v>
                </c:pt>
                <c:pt idx="2">
                  <c:v>5.93</c:v>
                </c:pt>
                <c:pt idx="3">
                  <c:v>4.67</c:v>
                </c:pt>
                <c:pt idx="4">
                  <c:v>3.36</c:v>
                </c:pt>
                <c:pt idx="5">
                  <c:v>3.23</c:v>
                </c:pt>
                <c:pt idx="6">
                  <c:v>3.19</c:v>
                </c:pt>
                <c:pt idx="7">
                  <c:v>2.4</c:v>
                </c:pt>
                <c:pt idx="8">
                  <c:v>2.19</c:v>
                </c:pt>
                <c:pt idx="9">
                  <c:v>2.0699999999999998</c:v>
                </c:pt>
                <c:pt idx="10">
                  <c:v>1.93</c:v>
                </c:pt>
                <c:pt idx="11">
                  <c:v>1.87</c:v>
                </c:pt>
                <c:pt idx="12">
                  <c:v>1.67</c:v>
                </c:pt>
                <c:pt idx="13">
                  <c:v>1.66</c:v>
                </c:pt>
                <c:pt idx="14">
                  <c:v>1.41</c:v>
                </c:pt>
                <c:pt idx="15">
                  <c:v>1.21</c:v>
                </c:pt>
                <c:pt idx="16">
                  <c:v>1.06</c:v>
                </c:pt>
                <c:pt idx="17">
                  <c:v>0.90300000000000002</c:v>
                </c:pt>
                <c:pt idx="18">
                  <c:v>0.83</c:v>
                </c:pt>
                <c:pt idx="19">
                  <c:v>0.71699999999999997</c:v>
                </c:pt>
                <c:pt idx="20">
                  <c:v>0.71199999999999997</c:v>
                </c:pt>
                <c:pt idx="21">
                  <c:v>0.66</c:v>
                </c:pt>
                <c:pt idx="22">
                  <c:v>0.63900000000000001</c:v>
                </c:pt>
                <c:pt idx="23">
                  <c:v>0.61899999999999999</c:v>
                </c:pt>
                <c:pt idx="24">
                  <c:v>0.59499999999999997</c:v>
                </c:pt>
                <c:pt idx="25">
                  <c:v>0.53300000000000003</c:v>
                </c:pt>
                <c:pt idx="26">
                  <c:v>0.51700000000000002</c:v>
                </c:pt>
                <c:pt idx="27">
                  <c:v>0.50900000000000001</c:v>
                </c:pt>
                <c:pt idx="28">
                  <c:v>0.50800000000000001</c:v>
                </c:pt>
                <c:pt idx="29">
                  <c:v>0.46300000000000002</c:v>
                </c:pt>
                <c:pt idx="30">
                  <c:v>0.438</c:v>
                </c:pt>
                <c:pt idx="31">
                  <c:v>0.432</c:v>
                </c:pt>
                <c:pt idx="32">
                  <c:v>0.43099999999999999</c:v>
                </c:pt>
                <c:pt idx="33">
                  <c:v>0.42699999999999999</c:v>
                </c:pt>
                <c:pt idx="34">
                  <c:v>0.42299999999999999</c:v>
                </c:pt>
                <c:pt idx="35">
                  <c:v>0.41099999999999998</c:v>
                </c:pt>
                <c:pt idx="36">
                  <c:v>0.40799999999999997</c:v>
                </c:pt>
                <c:pt idx="37">
                  <c:v>0.40300000000000002</c:v>
                </c:pt>
                <c:pt idx="38">
                  <c:v>0.40200000000000002</c:v>
                </c:pt>
                <c:pt idx="39">
                  <c:v>0.379</c:v>
                </c:pt>
                <c:pt idx="40">
                  <c:v>0.35599999999999998</c:v>
                </c:pt>
                <c:pt idx="41">
                  <c:v>0.34699999999999998</c:v>
                </c:pt>
                <c:pt idx="42">
                  <c:v>0.33900000000000002</c:v>
                </c:pt>
                <c:pt idx="43">
                  <c:v>0.33800000000000002</c:v>
                </c:pt>
                <c:pt idx="44">
                  <c:v>0.32</c:v>
                </c:pt>
                <c:pt idx="45">
                  <c:v>0.30199999999999999</c:v>
                </c:pt>
                <c:pt idx="46">
                  <c:v>0.3</c:v>
                </c:pt>
                <c:pt idx="47">
                  <c:v>0.28399999999999997</c:v>
                </c:pt>
                <c:pt idx="48">
                  <c:v>0.28299999999999997</c:v>
                </c:pt>
                <c:pt idx="49">
                  <c:v>0.27600000000000002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6-6B47-BBB7-4DC7C478C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473168"/>
        <c:axId val="1125475200"/>
      </c:barChart>
      <c:catAx>
        <c:axId val="11254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5200"/>
        <c:crosses val="autoZero"/>
        <c:auto val="1"/>
        <c:lblAlgn val="ctr"/>
        <c:lblOffset val="100"/>
        <c:noMultiLvlLbl val="0"/>
      </c:catAx>
      <c:valAx>
        <c:axId val="11254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ranking'!$I$1</c:f>
              <c:strCache>
                <c:ptCount val="1"/>
                <c:pt idx="0">
                  <c:v>GDP (per capita)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ranking'!$I$2:$I$51</c:f>
              <c:numCache>
                <c:formatCode>#,##0</c:formatCode>
                <c:ptCount val="50"/>
                <c:pt idx="0">
                  <c:v>65062</c:v>
                </c:pt>
                <c:pt idx="1">
                  <c:v>10099</c:v>
                </c:pt>
                <c:pt idx="2">
                  <c:v>41418</c:v>
                </c:pt>
                <c:pt idx="3">
                  <c:v>49692</c:v>
                </c:pt>
                <c:pt idx="4">
                  <c:v>2188</c:v>
                </c:pt>
                <c:pt idx="5">
                  <c:v>43500</c:v>
                </c:pt>
                <c:pt idx="6">
                  <c:v>42036</c:v>
                </c:pt>
                <c:pt idx="7">
                  <c:v>34784</c:v>
                </c:pt>
                <c:pt idx="8">
                  <c:v>9160</c:v>
                </c:pt>
                <c:pt idx="9">
                  <c:v>48601</c:v>
                </c:pt>
                <c:pt idx="10">
                  <c:v>32766</c:v>
                </c:pt>
                <c:pt idx="11">
                  <c:v>11461</c:v>
                </c:pt>
                <c:pt idx="12">
                  <c:v>31906</c:v>
                </c:pt>
                <c:pt idx="13">
                  <c:v>57204</c:v>
                </c:pt>
                <c:pt idx="14">
                  <c:v>9866</c:v>
                </c:pt>
                <c:pt idx="15">
                  <c:v>3971</c:v>
                </c:pt>
                <c:pt idx="16">
                  <c:v>54129</c:v>
                </c:pt>
                <c:pt idx="17">
                  <c:v>23491</c:v>
                </c:pt>
                <c:pt idx="18">
                  <c:v>85157</c:v>
                </c:pt>
                <c:pt idx="19">
                  <c:v>7615</c:v>
                </c:pt>
                <c:pt idx="20">
                  <c:v>26518</c:v>
                </c:pt>
                <c:pt idx="21">
                  <c:v>15314</c:v>
                </c:pt>
                <c:pt idx="22">
                  <c:v>54135</c:v>
                </c:pt>
                <c:pt idx="23">
                  <c:v>47532</c:v>
                </c:pt>
                <c:pt idx="24">
                  <c:v>7570</c:v>
                </c:pt>
                <c:pt idx="25">
                  <c:v>52474</c:v>
                </c:pt>
                <c:pt idx="26">
                  <c:v>42384</c:v>
                </c:pt>
                <c:pt idx="27">
                  <c:v>82773</c:v>
                </c:pt>
                <c:pt idx="28">
                  <c:v>2244</c:v>
                </c:pt>
                <c:pt idx="29">
                  <c:v>9055</c:v>
                </c:pt>
                <c:pt idx="30">
                  <c:v>6609</c:v>
                </c:pt>
                <c:pt idx="31">
                  <c:v>50567</c:v>
                </c:pt>
                <c:pt idx="32">
                  <c:v>77160</c:v>
                </c:pt>
                <c:pt idx="33">
                  <c:v>41559</c:v>
                </c:pt>
                <c:pt idx="34">
                  <c:v>11339</c:v>
                </c:pt>
                <c:pt idx="35">
                  <c:v>62041</c:v>
                </c:pt>
                <c:pt idx="36">
                  <c:v>62984</c:v>
                </c:pt>
                <c:pt idx="37">
                  <c:v>7049</c:v>
                </c:pt>
                <c:pt idx="38">
                  <c:v>3246</c:v>
                </c:pt>
                <c:pt idx="39">
                  <c:v>4006</c:v>
                </c:pt>
                <c:pt idx="40">
                  <c:v>1882</c:v>
                </c:pt>
                <c:pt idx="41">
                  <c:v>16277</c:v>
                </c:pt>
                <c:pt idx="42">
                  <c:v>1456</c:v>
                </c:pt>
                <c:pt idx="43">
                  <c:v>3005</c:v>
                </c:pt>
                <c:pt idx="44">
                  <c:v>50879</c:v>
                </c:pt>
                <c:pt idx="45">
                  <c:v>2788</c:v>
                </c:pt>
                <c:pt idx="46">
                  <c:v>24938</c:v>
                </c:pt>
                <c:pt idx="47">
                  <c:v>6117</c:v>
                </c:pt>
                <c:pt idx="48">
                  <c:v>12669</c:v>
                </c:pt>
                <c:pt idx="49">
                  <c:v>23731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3-8A42-A498-A8DD42E23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33024"/>
        <c:axId val="1171053072"/>
      </c:barChart>
      <c:catAx>
        <c:axId val="117093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053072"/>
        <c:crosses val="autoZero"/>
        <c:auto val="1"/>
        <c:lblAlgn val="ctr"/>
        <c:lblOffset val="100"/>
        <c:noMultiLvlLbl val="0"/>
      </c:catAx>
      <c:valAx>
        <c:axId val="11710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3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Sheet1!$A$2:$A$21</c:f>
              <c:numCache>
                <c:formatCode>General</c:formatCode>
                <c:ptCount val="20"/>
                <c:pt idx="0">
                  <c:v>0.5</c:v>
                </c:pt>
                <c:pt idx="1">
                  <c:v>0.75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4</c:v>
                </c:pt>
                <c:pt idx="15">
                  <c:v>4.25</c:v>
                </c:pt>
                <c:pt idx="16">
                  <c:v>4.5</c:v>
                </c:pt>
                <c:pt idx="17">
                  <c:v>4.75</c:v>
                </c:pt>
                <c:pt idx="18">
                  <c:v>5</c:v>
                </c:pt>
                <c:pt idx="19">
                  <c:v>5.5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F7-2341-AA07-E863958DA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255376"/>
        <c:axId val="1167257008"/>
      </c:scatterChart>
      <c:valAx>
        <c:axId val="116725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Hours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7008"/>
        <c:crosses val="autoZero"/>
        <c:crossBetween val="midCat"/>
      </c:valAx>
      <c:valAx>
        <c:axId val="116725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Pass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24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4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4.jpg"/><Relationship Id="rId4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7" Type="http://schemas.openxmlformats.org/officeDocument/2006/relationships/image" Target="../media/image6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7" Type="http://schemas.openxmlformats.org/officeDocument/2006/relationships/image" Target="../media/image6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6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6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Word_Document11.docx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12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9.jpg"/><Relationship Id="rId7" Type="http://schemas.openxmlformats.org/officeDocument/2006/relationships/image" Target="../media/image130.pn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生物统计基础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EF14D-DAC7-284F-94D8-0F5E0892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23" y="2506662"/>
            <a:ext cx="3221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5274" y="170518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346533"/>
            <a:ext cx="688279" cy="15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E12F1D-AE50-BF4F-AB31-2E3C0D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35919"/>
              </p:ext>
            </p:extLst>
          </p:nvPr>
        </p:nvGraphicFramePr>
        <p:xfrm>
          <a:off x="638002" y="95558"/>
          <a:ext cx="9368599" cy="210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F46E-8D8D-F44F-B99B-2BDA40109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187911"/>
              </p:ext>
            </p:extLst>
          </p:nvPr>
        </p:nvGraphicFramePr>
        <p:xfrm>
          <a:off x="957851" y="2107504"/>
          <a:ext cx="9048750" cy="19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F815DC7-25F3-8748-ABF2-4B0CA2A07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305637"/>
              </p:ext>
            </p:extLst>
          </p:nvPr>
        </p:nvGraphicFramePr>
        <p:xfrm>
          <a:off x="751259" y="4049034"/>
          <a:ext cx="92553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207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357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110124"/>
              </p:ext>
            </p:extLst>
          </p:nvPr>
        </p:nvGraphicFramePr>
        <p:xfrm>
          <a:off x="2597652" y="2097873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7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652" y="2097873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均值与中位数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D54903-03AE-6A40-800D-D4A89B666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96992"/>
              </p:ext>
            </p:extLst>
          </p:nvPr>
        </p:nvGraphicFramePr>
        <p:xfrm>
          <a:off x="1432734" y="1459047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9A8EFA-9E6B-804E-81FA-7D12A4BBD7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2734" y="1459047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4271375"/>
            <a:ext cx="364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y=[1,2,3,</a:t>
            </a:r>
            <a:r>
              <a:rPr lang="en-US" altLang="zh-CN" dirty="0"/>
              <a:t>5,6</a:t>
            </a:r>
            <a:r>
              <a:rPr lang="en-US" dirty="0"/>
              <a:t>]</a:t>
            </a:r>
          </a:p>
          <a:p>
            <a:r>
              <a:rPr lang="zh-CN" altLang="en-US" dirty="0"/>
              <a:t>中位数</a:t>
            </a:r>
            <a:r>
              <a:rPr lang="en-US" altLang="zh-CN" dirty="0"/>
              <a:t>3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6465509" y="4285989"/>
            <a:ext cx="300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y=[1,2,3,</a:t>
            </a:r>
            <a:r>
              <a:rPr lang="en-US" altLang="zh-CN" dirty="0"/>
              <a:t>6</a:t>
            </a:r>
            <a:r>
              <a:rPr lang="en-US" dirty="0"/>
              <a:t>]</a:t>
            </a:r>
          </a:p>
          <a:p>
            <a:r>
              <a:rPr lang="zh-CN" altLang="en-US" dirty="0"/>
              <a:t>中位数</a:t>
            </a:r>
            <a:r>
              <a:rPr lang="en-US" altLang="zh-CN" dirty="0"/>
              <a:t>[2+3]/2=2.5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72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9F75-578E-D943-966B-B1B44444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群体，样本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18CF2D-13F4-9C45-8A4D-17A4E44A4E64}"/>
              </a:ext>
            </a:extLst>
          </p:cNvPr>
          <p:cNvSpPr/>
          <p:nvPr/>
        </p:nvSpPr>
        <p:spPr>
          <a:xfrm>
            <a:off x="431217" y="2048472"/>
            <a:ext cx="3582444" cy="293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E32EB-817B-6546-B0E9-E4D050ECF533}"/>
              </a:ext>
            </a:extLst>
          </p:cNvPr>
          <p:cNvSpPr/>
          <p:nvPr/>
        </p:nvSpPr>
        <p:spPr>
          <a:xfrm>
            <a:off x="2120842" y="2655518"/>
            <a:ext cx="739036" cy="62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D2B03-4CC7-BD4A-B6D6-E21348445D9E}"/>
              </a:ext>
            </a:extLst>
          </p:cNvPr>
          <p:cNvSpPr/>
          <p:nvPr/>
        </p:nvSpPr>
        <p:spPr>
          <a:xfrm>
            <a:off x="675477" y="2266052"/>
            <a:ext cx="931332" cy="84968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AF59AB-24AE-B940-9A2C-8F9FCB198E95}"/>
              </a:ext>
            </a:extLst>
          </p:cNvPr>
          <p:cNvSpPr/>
          <p:nvPr/>
        </p:nvSpPr>
        <p:spPr>
          <a:xfrm>
            <a:off x="1849908" y="4094849"/>
            <a:ext cx="739036" cy="6263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1FCFC-D058-7341-B3E3-EBDF6C804F66}"/>
              </a:ext>
            </a:extLst>
          </p:cNvPr>
          <p:cNvSpPr txBox="1"/>
          <p:nvPr/>
        </p:nvSpPr>
        <p:spPr>
          <a:xfrm>
            <a:off x="4290629" y="1185333"/>
            <a:ext cx="778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群体：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{1,2,3,4,5,6,7,8,9,10,11,12,13,14,15,16,17,18,19,20}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15D14-B9C4-394C-969C-8C323B37A299}"/>
              </a:ext>
            </a:extLst>
          </p:cNvPr>
          <p:cNvSpPr txBox="1"/>
          <p:nvPr/>
        </p:nvSpPr>
        <p:spPr>
          <a:xfrm>
            <a:off x="4273697" y="2302930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{2,4,5,9,12,13,14,17,18,19}, 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11.3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6.07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F9E1-9BF2-AF46-B793-582FBAB5C52B}"/>
              </a:ext>
            </a:extLst>
          </p:cNvPr>
          <p:cNvSpPr txBox="1"/>
          <p:nvPr/>
        </p:nvSpPr>
        <p:spPr>
          <a:xfrm>
            <a:off x="4290632" y="3014133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{4,5,7,8,9,11,12,13,15,17}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10.1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4.25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D0E0F-D920-BF42-8274-959664368B70}"/>
              </a:ext>
            </a:extLst>
          </p:cNvPr>
          <p:cNvSpPr txBox="1"/>
          <p:nvPr/>
        </p:nvSpPr>
        <p:spPr>
          <a:xfrm>
            <a:off x="4301079" y="3725323"/>
            <a:ext cx="77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{1,2,3,6,11,12,13,15,16,17}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9.6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6.08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84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5439-98C6-8546-82CF-32CD1B3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样本大小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2699-39AB-C146-9DD3-B1996E07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151" y="216958"/>
            <a:ext cx="6870755" cy="6437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D0A98-7E38-7E40-99D2-45F97BE6F143}"/>
              </a:ext>
            </a:extLst>
          </p:cNvPr>
          <p:cNvSpPr txBox="1"/>
          <p:nvPr/>
        </p:nvSpPr>
        <p:spPr>
          <a:xfrm>
            <a:off x="838200" y="1337734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en-AU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:{1,2,3,…,100}</a:t>
            </a:r>
          </a:p>
          <a:p>
            <a:endParaRPr lang="en-AU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抽</a:t>
            </a:r>
            <a:r>
              <a:rPr lang="en-US" altLang="zh-CN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</a:t>
            </a:r>
            <a:r>
              <a:rPr lang="zh-CN" altLang="en-US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49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sz="280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4B676-120C-6947-8B7A-5D79FBFE4C49}"/>
              </a:ext>
            </a:extLst>
          </p:cNvPr>
          <p:cNvSpPr txBox="1"/>
          <p:nvPr/>
        </p:nvSpPr>
        <p:spPr>
          <a:xfrm>
            <a:off x="838203" y="39624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结论：</a:t>
            </a:r>
            <a:r>
              <a:rPr lang="zh-CN" alt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不变，抽样方差随样本变小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99DBF-151B-5F44-B2E0-63442432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4" y="5135649"/>
            <a:ext cx="377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94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E0F8-BF7F-824B-9C90-6C55DFC1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2BE2-F44E-CD4D-9778-3E89155B7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9893"/>
          </a:xfrm>
        </p:spPr>
        <p:txBody>
          <a:bodyPr/>
          <a:lstStyle/>
          <a:p>
            <a:r>
              <a:rPr lang="en-US" dirty="0"/>
              <a:t>5 number: smallest, 25%, median, 75%, largest;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20B98-287B-9F42-9F92-C302B3C0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64" y="2254685"/>
            <a:ext cx="7683320" cy="4613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3942C-045F-8946-A36B-F9784A86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6" y="4423524"/>
            <a:ext cx="3194834" cy="19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D8AB88-9000-294B-B38B-38905D92EFB1}"/>
              </a:ext>
            </a:extLst>
          </p:cNvPr>
          <p:cNvSpPr/>
          <p:nvPr/>
        </p:nvSpPr>
        <p:spPr>
          <a:xfrm>
            <a:off x="6026052" y="4398131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778F0-3EB8-2248-9F4A-1676BC301BF7}"/>
              </a:ext>
            </a:extLst>
          </p:cNvPr>
          <p:cNvSpPr/>
          <p:nvPr/>
        </p:nvSpPr>
        <p:spPr>
          <a:xfrm>
            <a:off x="861392" y="2145998"/>
            <a:ext cx="3050208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5B8510-1A97-C24C-BCB3-728D5A2461C6}"/>
              </a:ext>
            </a:extLst>
          </p:cNvPr>
          <p:cNvSpPr/>
          <p:nvPr/>
        </p:nvSpPr>
        <p:spPr>
          <a:xfrm>
            <a:off x="6026054" y="5092395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BDAD-7BDF-2642-B56F-B891C958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766B8-343F-074E-B747-3A062E780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8" y="2302937"/>
            <a:ext cx="5003098" cy="38343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B6BD3-F628-7747-A966-5F1B33F1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68" y="1206500"/>
            <a:ext cx="6197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47D2-589D-F14E-AD83-844DFA18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身高是比较典型的正态分布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2E580-045A-D241-B0BD-79E3280E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266" y="1724007"/>
            <a:ext cx="8041217" cy="267522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87605-D6E1-FC45-A67A-F95A284E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3" y="4508746"/>
            <a:ext cx="8041217" cy="358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/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00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EAED-4EB3-6046-964D-6B0C06D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3A621-6AF4-F747-99B3-9530B7F1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708150"/>
            <a:ext cx="6026150" cy="502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/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091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5463-2B56-B149-9F94-392EF4DA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时间尺度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6DD7D-056D-EC44-9330-FD883A14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18750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08EE-D41B-4540-AA6A-9D44EBA8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寂寞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沙洲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0E157-A82F-2B40-8AF7-0823246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" y="1521794"/>
            <a:ext cx="6818272" cy="455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58C30-7A8C-0448-85F5-E1311113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3E34AFE-5FD1-E84C-BA76-0CB2AC3F0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414134"/>
              </p:ext>
            </p:extLst>
          </p:nvPr>
        </p:nvGraphicFramePr>
        <p:xfrm>
          <a:off x="6620405" y="3404129"/>
          <a:ext cx="91440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Document" r:id="rId5" imgW="9144000" imgH="1435100" progId="Word.Document.12">
                  <p:embed/>
                </p:oleObj>
              </mc:Choice>
              <mc:Fallback>
                <p:oleObj name="Document" r:id="rId5" imgW="9144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0405" y="3404129"/>
                        <a:ext cx="91440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1729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1EAB-3E79-C541-B6F4-5FA97D03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找朋友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81414-B674-2C41-BDFF-FB4371AB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out of 2.431558e+13 in China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1.3B), outlier</a:t>
            </a:r>
            <a:endParaRPr lang="en-US" dirty="0"/>
          </a:p>
          <a:p>
            <a:r>
              <a:rPr lang="en-US" dirty="0"/>
              <a:t>1 out of 13</a:t>
            </a:r>
            <a:r>
              <a:rPr lang="en-US" altLang="zh-CN" dirty="0"/>
              <a:t>,</a:t>
            </a:r>
            <a:r>
              <a:rPr lang="en-US" dirty="0"/>
              <a:t>149</a:t>
            </a:r>
            <a:r>
              <a:rPr lang="en-US" altLang="zh-CN" dirty="0"/>
              <a:t>,</a:t>
            </a:r>
            <a:r>
              <a:rPr lang="en-US" dirty="0"/>
              <a:t>312 in Netherlands</a:t>
            </a:r>
            <a:r>
              <a:rPr lang="zh-CN" altLang="en-US" dirty="0"/>
              <a:t> </a:t>
            </a:r>
            <a:r>
              <a:rPr lang="en-US" altLang="zh-CN" dirty="0"/>
              <a:t>(17M), rare but normal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78EE-FB52-1140-A762-02E6657B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91B01-AD1B-984A-9D3A-A39BBCDB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12067"/>
            <a:ext cx="32813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08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1F98-4B42-9C4F-B518-D760F5F6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从群体中抽样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CE12-EDFF-F64C-85A3-4BE2F377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当一个样本从群体中抽取，</a:t>
            </a:r>
            <a:b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就成为一个随机样本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随机样本可以反映群体的特征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2BB3-474C-6D4A-B036-9CD5D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2" y="838995"/>
            <a:ext cx="6385758" cy="53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3341-5FBF-3F46-ADAF-415D1B00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个样本中抽取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个，连续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D1A8-0140-9A4C-AED1-F9F38294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真实均值是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红线之间范围是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lang="zh-CN" altLang="en-US" sz="2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2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每个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估计值都是群体均值的“</a:t>
            </a:r>
            <a:r>
              <a:rPr lang="zh-CN" altLang="en-US" sz="2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无偏估计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endParaRPr lang="en-AU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D5083-F963-4F4C-A64C-22E6235C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2" y="1825625"/>
            <a:ext cx="5738139" cy="47847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69B948-0BA4-824A-9090-1E4EA7454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236619"/>
              </p:ext>
            </p:extLst>
          </p:nvPr>
        </p:nvGraphicFramePr>
        <p:xfrm>
          <a:off x="-1117600" y="3446463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8" name="Document" r:id="rId4" imgW="9144000" imgH="2197100" progId="Word.Document.12">
                  <p:embed/>
                </p:oleObj>
              </mc:Choice>
              <mc:Fallback>
                <p:oleObj name="Document" r:id="rId4" imgW="9144000" imgH="219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17600" y="3446463"/>
                        <a:ext cx="91440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31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74766"/>
              </p:ext>
            </p:extLst>
          </p:nvPr>
        </p:nvGraphicFramePr>
        <p:xfrm>
          <a:off x="584896" y="1295529"/>
          <a:ext cx="91440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" name="Document" r:id="rId5" imgW="9144000" imgH="5791200" progId="Word.Document.12">
                  <p:embed/>
                </p:oleObj>
              </mc:Choice>
              <mc:Fallback>
                <p:oleObj name="Document" r:id="rId5" imgW="9144000" imgH="579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896" y="1295529"/>
                        <a:ext cx="91440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9645031" y="5448823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82962"/>
              </p:ext>
            </p:extLst>
          </p:nvPr>
        </p:nvGraphicFramePr>
        <p:xfrm>
          <a:off x="973138" y="1467544"/>
          <a:ext cx="91440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7" name="Document" r:id="rId3" imgW="9144000" imgH="4521200" progId="Word.Document.12">
                  <p:embed/>
                </p:oleObj>
              </mc:Choice>
              <mc:Fallback>
                <p:oleObj name="Document" r:id="rId3" imgW="9144000" imgH="45212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467544"/>
                        <a:ext cx="91440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7CC-626C-154B-B711-57F7B52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二项分布型数据的分析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A33922-AD3B-0A45-9109-6C8D269AA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11579"/>
              </p:ext>
            </p:extLst>
          </p:nvPr>
        </p:nvGraphicFramePr>
        <p:xfrm>
          <a:off x="10604418" y="1901863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Hours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24D64A-EA4C-8242-A442-F64FCF33A3B4}"/>
              </a:ext>
            </a:extLst>
          </p:cNvPr>
          <p:cNvSpPr txBox="1"/>
          <p:nvPr/>
        </p:nvSpPr>
        <p:spPr>
          <a:xfrm>
            <a:off x="838199" y="3306868"/>
            <a:ext cx="4072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使用线性模型会有下列问题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概率只能在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0-1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的区间之内使用线性模型会超出这个范围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需要增加一个线性模型分析的例子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4C1679-E32B-5B4C-8878-4C552C5AE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158911"/>
              </p:ext>
            </p:extLst>
          </p:nvPr>
        </p:nvGraphicFramePr>
        <p:xfrm>
          <a:off x="5173250" y="2132555"/>
          <a:ext cx="5137754" cy="3291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4168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CE-4FFC-FC49-BBD4-DC5738A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Odds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于</a:t>
            </a:r>
            <a:r>
              <a:rPr lang="en-US" altLang="zh-CN" dirty="0"/>
              <a:t>odds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C998-0592-5145-9396-1961FEE7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62" y="1659463"/>
            <a:ext cx="6276201" cy="3950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B134-6531-3141-9CB7-4488BDA31B92}"/>
              </a:ext>
            </a:extLst>
          </p:cNvPr>
          <p:cNvSpPr/>
          <p:nvPr/>
        </p:nvSpPr>
        <p:spPr>
          <a:xfrm>
            <a:off x="736719" y="3273243"/>
            <a:ext cx="1716066" cy="22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4B0C0-81FF-7742-8E0D-6D91C4D6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925" y="2175666"/>
            <a:ext cx="5552516" cy="142690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22B610E-3E0E-AA45-BDD4-27344903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03683"/>
              </p:ext>
            </p:extLst>
          </p:nvPr>
        </p:nvGraphicFramePr>
        <p:xfrm>
          <a:off x="4843463" y="3733669"/>
          <a:ext cx="9144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9" name="Document" r:id="rId6" imgW="9144000" imgH="1320800" progId="Word.Document.12">
                  <p:embed/>
                </p:oleObj>
              </mc:Choice>
              <mc:Fallback>
                <p:oleObj name="Document" r:id="rId6" imgW="9144000" imgH="132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463" y="3733669"/>
                        <a:ext cx="91440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433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550" y="3454903"/>
            <a:ext cx="4661715" cy="338430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40251"/>
              </p:ext>
            </p:extLst>
          </p:nvPr>
        </p:nvGraphicFramePr>
        <p:xfrm>
          <a:off x="4354513" y="-4894"/>
          <a:ext cx="9144000" cy="358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0" name="Document" r:id="rId4" imgW="9144000" imgH="3581400" progId="Word.Document.12">
                  <p:embed/>
                </p:oleObj>
              </mc:Choice>
              <mc:Fallback>
                <p:oleObj name="Document" r:id="rId4" imgW="9144000" imgH="358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513" y="-4894"/>
                        <a:ext cx="9144000" cy="3581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32220"/>
              </p:ext>
            </p:extLst>
          </p:nvPr>
        </p:nvGraphicFramePr>
        <p:xfrm>
          <a:off x="1289948" y="1651111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F870-E4CA-C34A-9E14-99E59B54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A7B7B1-D956-E743-9AA3-38D1D7114C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58395"/>
              </p:ext>
            </p:extLst>
          </p:nvPr>
        </p:nvGraphicFramePr>
        <p:xfrm>
          <a:off x="998538" y="1285766"/>
          <a:ext cx="9144000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8" name="Document" r:id="rId3" imgW="9144000" imgH="5803900" progId="Word.Document.12">
                  <p:embed/>
                </p:oleObj>
              </mc:Choice>
              <mc:Fallback>
                <p:oleObj name="Document" r:id="rId3" imgW="9144000" imgH="580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8538" y="1285766"/>
                        <a:ext cx="9144000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65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95203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Take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home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1565759"/>
            <a:ext cx="364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y=[1,2,3,</a:t>
            </a:r>
            <a:r>
              <a:rPr lang="en-US" altLang="zh-CN" dirty="0"/>
              <a:t>4,10</a:t>
            </a:r>
            <a:r>
              <a:rPr lang="en-US" dirty="0"/>
              <a:t>]</a:t>
            </a:r>
            <a:r>
              <a:rPr lang="en-US" altLang="zh-CN" dirty="0"/>
              <a:t>—</a:t>
            </a:r>
            <a:r>
              <a:rPr lang="zh-CN" altLang="en-US" dirty="0"/>
              <a:t>奇数</a:t>
            </a:r>
            <a:endParaRPr lang="en-US" dirty="0"/>
          </a:p>
          <a:p>
            <a:r>
              <a:rPr lang="zh-CN" altLang="en-US" dirty="0"/>
              <a:t>均值</a:t>
            </a:r>
            <a:r>
              <a:rPr lang="en-US" altLang="zh-CN" dirty="0"/>
              <a:t>=(1+2+3+4+10)/5=4</a:t>
            </a:r>
            <a:endParaRPr lang="en-US" dirty="0"/>
          </a:p>
          <a:p>
            <a:r>
              <a:rPr lang="zh-CN" altLang="en-US" dirty="0"/>
              <a:t>中位数</a:t>
            </a:r>
            <a:r>
              <a:rPr lang="en-US" altLang="zh-CN" dirty="0"/>
              <a:t>3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6465509" y="1580373"/>
            <a:ext cx="3004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y=[1,2,3,</a:t>
            </a:r>
            <a:r>
              <a:rPr lang="en-US" altLang="zh-CN" dirty="0"/>
              <a:t>6</a:t>
            </a:r>
            <a:r>
              <a:rPr lang="en-US" dirty="0"/>
              <a:t>]</a:t>
            </a:r>
            <a:r>
              <a:rPr lang="en-US" altLang="zh-CN" dirty="0"/>
              <a:t>—</a:t>
            </a:r>
            <a:r>
              <a:rPr lang="zh-CN" altLang="en-US" dirty="0"/>
              <a:t>偶数</a:t>
            </a:r>
            <a:endParaRPr lang="en-US" dirty="0"/>
          </a:p>
          <a:p>
            <a:r>
              <a:rPr lang="zh-CN" altLang="en-US" dirty="0"/>
              <a:t>均值</a:t>
            </a:r>
            <a:r>
              <a:rPr lang="en-US" altLang="zh-CN" dirty="0"/>
              <a:t>=(1+2+3+6)/4=3</a:t>
            </a:r>
            <a:endParaRPr lang="en-US" dirty="0"/>
          </a:p>
          <a:p>
            <a:r>
              <a:rPr lang="zh-CN" altLang="en-US" dirty="0"/>
              <a:t>中位数</a:t>
            </a:r>
            <a:r>
              <a:rPr lang="en-US" altLang="zh-CN" dirty="0"/>
              <a:t>[2+3]/2=2.5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77768-797B-294E-A2C6-2314EC38C354}"/>
              </a:ext>
            </a:extLst>
          </p:cNvPr>
          <p:cNvSpPr txBox="1"/>
          <p:nvPr/>
        </p:nvSpPr>
        <p:spPr>
          <a:xfrm>
            <a:off x="1902910" y="2855934"/>
            <a:ext cx="9195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双盲</a:t>
            </a:r>
            <a:r>
              <a:rPr lang="zh-CN" altLang="en-US" sz="2800" dirty="0">
                <a:highlight>
                  <a:srgbClr val="00FFFF"/>
                </a:highlight>
              </a:rPr>
              <a:t>随机</a:t>
            </a:r>
            <a:r>
              <a:rPr lang="zh-CN" altLang="en-US" dirty="0"/>
              <a:t>设计是药物试验中最主要的试验设计！！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8735390-13C1-664D-AA83-C66B460D4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686535"/>
              </p:ext>
            </p:extLst>
          </p:nvPr>
        </p:nvGraphicFramePr>
        <p:xfrm>
          <a:off x="1524000" y="4437063"/>
          <a:ext cx="91440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Document" r:id="rId3" imgW="9144000" imgH="1638300" progId="Word.Document.12">
                  <p:embed/>
                </p:oleObj>
              </mc:Choice>
              <mc:Fallback>
                <p:oleObj name="Document" r:id="rId3" imgW="9144000" imgH="163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4437063"/>
                        <a:ext cx="914400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21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Lind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1716-1794</a:t>
            </a:r>
            <a:r>
              <a:rPr lang="en-AU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0CA9-5BE0-BE43-B104-88A96EF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随机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设计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ED5D-15CB-A94A-B4FD-358F607B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845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随机化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(randomization)</a:t>
            </a:r>
            <a:b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分组随机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平行设计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和试验顺序随机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交叉设计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</a:p>
          <a:p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盲法</a:t>
            </a:r>
            <a: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(blind)</a:t>
            </a:r>
            <a:b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双盲、单盲、非盲</a:t>
            </a:r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(control)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安慰剂对照，空白对照，剂量对照，阳性药物对照，外部对照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42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2105</Words>
  <Application>Microsoft Macintosh PowerPoint</Application>
  <PresentationFormat>Widescreen</PresentationFormat>
  <Paragraphs>345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Microsoft Word Document</vt:lpstr>
      <vt:lpstr>生物统计基础</vt:lpstr>
      <vt:lpstr>神农</vt:lpstr>
      <vt:lpstr>本草纲目</vt:lpstr>
      <vt:lpstr>最早的药物试验巴比伦</vt:lpstr>
      <vt:lpstr>James Lind (1716-1794)</vt:lpstr>
      <vt:lpstr>统计方法</vt:lpstr>
      <vt:lpstr>药物随机试验设计（RCT)</vt:lpstr>
      <vt:lpstr>知情同意书 [consent form]</vt:lpstr>
      <vt:lpstr>立法</vt:lpstr>
      <vt:lpstr>课程目的</vt:lpstr>
      <vt:lpstr>数据类型</vt:lpstr>
      <vt:lpstr>人口数据</vt:lpstr>
      <vt:lpstr>人口年龄结构</vt:lpstr>
      <vt:lpstr>PowerPoint Presentation</vt:lpstr>
      <vt:lpstr>数据描述</vt:lpstr>
      <vt:lpstr>均值与中位数</vt:lpstr>
      <vt:lpstr>群体，样本</vt:lpstr>
      <vt:lpstr>样本大小</vt:lpstr>
      <vt:lpstr>抛硬币</vt:lpstr>
      <vt:lpstr>Boxplot</vt:lpstr>
      <vt:lpstr>常见概率分布</vt:lpstr>
      <vt:lpstr>正态分布/高斯分布</vt:lpstr>
      <vt:lpstr>正态分布</vt:lpstr>
      <vt:lpstr>身高是比较典型的正态分布</vt:lpstr>
      <vt:lpstr>z</vt:lpstr>
      <vt:lpstr>时间尺度</vt:lpstr>
      <vt:lpstr>寂寞沙洲冷</vt:lpstr>
      <vt:lpstr>找朋友</vt:lpstr>
      <vt:lpstr>从群体中抽样</vt:lpstr>
      <vt:lpstr>从1000个样本中抽取100个，连续200次</vt:lpstr>
      <vt:lpstr>t分布、学生氏t分布</vt:lpstr>
      <vt:lpstr>Gosset, Guinness, Student</vt:lpstr>
      <vt:lpstr>常见分布的关系图 Leemis, 1986, Am Statist, 40:143-6</vt:lpstr>
      <vt:lpstr>伯努利分布</vt:lpstr>
      <vt:lpstr>二项分布</vt:lpstr>
      <vt:lpstr>卡方分布</vt:lpstr>
      <vt:lpstr>F分布</vt:lpstr>
      <vt:lpstr>简单回归分析 (simple linear regression)</vt:lpstr>
      <vt:lpstr>多元线性回归(multiple Linear regression)</vt:lpstr>
      <vt:lpstr>二项分布型数据的分析</vt:lpstr>
      <vt:lpstr>Odds于odds ratio</vt:lpstr>
      <vt:lpstr>Logistic回归</vt:lpstr>
      <vt:lpstr>MLE for logistic regression</vt:lpstr>
      <vt:lpstr>贝叶斯统计方法 (Bayesian)</vt:lpstr>
      <vt:lpstr>实例</vt:lpstr>
      <vt:lpstr>硬币实例</vt:lpstr>
      <vt:lpstr>Take 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194</cp:revision>
  <dcterms:created xsi:type="dcterms:W3CDTF">2019-10-22T10:15:58Z</dcterms:created>
  <dcterms:modified xsi:type="dcterms:W3CDTF">2019-11-08T14:12:21Z</dcterms:modified>
</cp:coreProperties>
</file>